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6" r:id="rId2"/>
    <p:sldId id="340" r:id="rId3"/>
    <p:sldId id="327" r:id="rId4"/>
    <p:sldId id="341" r:id="rId5"/>
    <p:sldId id="343" r:id="rId6"/>
    <p:sldId id="339" r:id="rId7"/>
    <p:sldId id="319" r:id="rId8"/>
    <p:sldId id="330" r:id="rId9"/>
    <p:sldId id="325" r:id="rId10"/>
    <p:sldId id="345" r:id="rId11"/>
    <p:sldId id="277" r:id="rId12"/>
  </p:sldIdLst>
  <p:sldSz cx="9144000" cy="5143500" type="screen16x9"/>
  <p:notesSz cx="6808788" cy="9940925"/>
  <p:defaultTextStyle>
    <a:defPPr>
      <a:defRPr lang="ru-RU"/>
    </a:defPPr>
    <a:lvl1pPr algn="l" defTabSz="816242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07500" indent="-49695" algn="l" defTabSz="816242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16242" indent="-100633" algn="l" defTabSz="816242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23742" indent="-150328" algn="l" defTabSz="816242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32484" indent="-201265" algn="l" defTabSz="816242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789024" algn="l" defTabSz="715609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146828" algn="l" defTabSz="715609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504633" algn="l" defTabSz="715609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2862438" algn="l" defTabSz="715609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4F53"/>
    <a:srgbClr val="00FF00"/>
    <a:srgbClr val="E50515"/>
    <a:srgbClr val="74AC77"/>
    <a:srgbClr val="005AA9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60" y="-102"/>
      </p:cViewPr>
      <p:guideLst>
        <p:guide orient="horz" pos="1620"/>
        <p:guide orient="horz" pos="759"/>
        <p:guide orient="horz" pos="237"/>
        <p:guide orient="horz" pos="3041"/>
        <p:guide pos="2880"/>
        <p:guide pos="708"/>
        <p:guide pos="1560"/>
        <p:guide pos="5140"/>
        <p:guide pos="5521"/>
        <p:guide pos="5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CDFA647-6110-492C-84AF-446D3E4E1F8F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0A14C3C-5F1F-4237-A169-BF49F58AB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29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C8D82B-071D-4353-BB54-9DB24773D5D5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2497"/>
            <a:ext cx="5447666" cy="4472939"/>
          </a:xfrm>
          <a:prstGeom prst="rect">
            <a:avLst/>
          </a:prstGeom>
        </p:spPr>
        <p:txBody>
          <a:bodyPr vert="horz" lIns="91568" tIns="45784" rIns="91568" bIns="4578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24BFE7-F969-4550-BED9-BDA96DE64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219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624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500" algn="l" defTabSz="81624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42" algn="l" defTabSz="81624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742" algn="l" defTabSz="81624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484" algn="l" defTabSz="816242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24638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4448" fontAlgn="base">
              <a:spcBef>
                <a:spcPct val="0"/>
              </a:spcBef>
              <a:spcAft>
                <a:spcPct val="0"/>
              </a:spcAft>
              <a:defRPr/>
            </a:pPr>
            <a:fld id="{F0384727-5529-4675-B664-82BE69BAD1A0}" type="slidenum">
              <a:rPr lang="ru-RU" smtClean="0">
                <a:solidFill>
                  <a:srgbClr val="000000"/>
                </a:solidFill>
              </a:rPr>
              <a:pPr defTabSz="104444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08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93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474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474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474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58" y="0"/>
            <a:ext cx="914264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6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lIns="81630" tIns="40815" rIns="81630" bIns="40815" rtlCol="0">
            <a:norm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AC665-2E3C-4E6B-9DA1-6888900DF356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2595A-74EA-4267-8C21-667E761339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EEA42-0172-41CC-AA51-5E1A811DC395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7A93-C46A-4AB3-90B8-F180218654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E1AB3-BC9F-4184-8505-F8F47A3130F2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308E9-5381-49F5-A43A-14D38F5ABE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58" y="1080"/>
            <a:ext cx="9142642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5926767" y="3845477"/>
            <a:ext cx="923088" cy="28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559" tIns="35780" rIns="71559" bIns="35780"/>
          <a:lstStyle/>
          <a:p>
            <a:pPr defTabSz="81629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205153"/>
            <a:ext cx="7320689" cy="3621940"/>
          </a:xfrm>
        </p:spPr>
        <p:txBody>
          <a:bodyPr/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lnSpc>
                <a:spcPts val="1409"/>
              </a:lnSpc>
              <a:spcBef>
                <a:spcPts val="313"/>
              </a:spcBef>
              <a:defRPr>
                <a:latin typeface="+mj-lt"/>
              </a:defRPr>
            </a:lvl4pPr>
            <a:lvl5pPr>
              <a:lnSpc>
                <a:spcPts val="1409"/>
              </a:lnSpc>
              <a:spcBef>
                <a:spcPts val="31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D4219-446A-426A-A009-3E54DEF228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205153"/>
            <a:ext cx="7320689" cy="3621940"/>
          </a:xfrm>
        </p:spPr>
        <p:txBody>
          <a:bodyPr/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375802"/>
            <a:ext cx="7337901" cy="829352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1FC3-E460-4B15-9CB5-0A2C232AB9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643" cy="514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759380"/>
            <a:ext cx="7320689" cy="151847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2572290"/>
            <a:ext cx="7320689" cy="225480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1D0A-1208-4860-BC6E-65E9F5587B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58" y="1080"/>
            <a:ext cx="9142642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1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205153"/>
            <a:ext cx="3620764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205153"/>
            <a:ext cx="3644897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60574-F6AB-43A4-9E26-34E5E1CEBC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4" y="1205154"/>
            <a:ext cx="3674753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4" y="1631157"/>
            <a:ext cx="3674753" cy="31959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5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5" cy="3186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D16F9-3A5B-477A-B130-BB8688E780C0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151F1-46A4-4B58-833E-EDB6A595A4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58" y="1080"/>
            <a:ext cx="9142642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1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FDD3B-8C4E-4B41-AAFD-E5C10ABEBFCE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FCCA-1C47-4AB3-8B02-1195524428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E22A-0505-4DDD-A4F4-AF0F11A38675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048" y="4404858"/>
            <a:ext cx="567428" cy="489188"/>
          </a:xfrm>
        </p:spPr>
        <p:txBody>
          <a:bodyPr/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B279A7A8-F276-4ADE-9435-E1CED7D558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03457-85AC-4E18-8FA9-34E84FE50B60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65C26-7942-4D05-91E2-4E4CE7D31D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47" y="367162"/>
            <a:ext cx="7343979" cy="83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28" tIns="40814" rIns="81628" bIns="408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847" y="1199754"/>
            <a:ext cx="7343979" cy="3627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28" tIns="40814" rIns="81628" bIns="408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472" y="4767700"/>
            <a:ext cx="2133962" cy="27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28" tIns="40814" rIns="81628" bIns="40814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522F03A-13C3-4762-A0A4-FDB434B21774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3567" y="4767700"/>
            <a:ext cx="2896867" cy="27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28" tIns="40814" rIns="81628" bIns="40814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324081" y="4531204"/>
            <a:ext cx="620370" cy="474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28" tIns="40814" rIns="81628" bIns="40814" numCol="1" anchor="ctr" anchorCtr="0" compatLnSpc="1">
            <a:prstTxWarp prst="textNoShape">
              <a:avLst/>
            </a:prstTxWarp>
          </a:bodyPr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779B56-F708-457A-B340-1FE74345E8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57" r:id="rId6"/>
    <p:sldLayoutId id="2147483667" r:id="rId7"/>
    <p:sldLayoutId id="2147483668" r:id="rId8"/>
    <p:sldLayoutId id="2147483658" r:id="rId9"/>
    <p:sldLayoutId id="2147483659" r:id="rId10"/>
    <p:sldLayoutId id="2147483660" r:id="rId11"/>
    <p:sldLayoutId id="2147483661" r:id="rId12"/>
    <p:sldLayoutId id="2147483669" r:id="rId13"/>
  </p:sldLayoutIdLst>
  <p:hf hdr="0" ftr="0" dt="0"/>
  <p:txStyles>
    <p:titleStyle>
      <a:lvl1pPr algn="l" defTabSz="816242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6242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6242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6242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6242" rtl="0" eaLnBrk="0" fontAlgn="base" hangingPunct="0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7805" algn="l" defTabSz="816242" rtl="0" fontAlgn="base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5609" algn="l" defTabSz="816242" rtl="0" fontAlgn="base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73414" algn="l" defTabSz="816242" rtl="0" fontAlgn="base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31219" algn="l" defTabSz="816242" rtl="0" fontAlgn="base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4505" indent="-284505" algn="l" defTabSz="816242" rtl="0" eaLnBrk="0" fontAlgn="base" hangingPunct="0">
        <a:spcBef>
          <a:spcPct val="20000"/>
        </a:spcBef>
        <a:spcAft>
          <a:spcPct val="0"/>
        </a:spcAft>
        <a:buFont typeface="+mj-lt"/>
        <a:defRPr sz="28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505" indent="73301" algn="l" defTabSz="816242" rtl="0" eaLnBrk="0" fontAlgn="base" hangingPunct="0">
        <a:spcBef>
          <a:spcPct val="20000"/>
        </a:spcBef>
        <a:spcAft>
          <a:spcPct val="0"/>
        </a:spcAft>
        <a:buFont typeface="Arial" charset="0"/>
        <a:defRPr sz="19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28" indent="-203750" algn="l" defTabSz="81624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900" kern="1200">
          <a:solidFill>
            <a:srgbClr val="504F53"/>
          </a:solidFill>
          <a:latin typeface="+mj-lt"/>
          <a:ea typeface="+mn-ea"/>
          <a:cs typeface="+mn-cs"/>
        </a:defRPr>
      </a:lvl3pPr>
      <a:lvl4pPr marL="1252317" indent="-970297" algn="just" defTabSz="816242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charset="0"/>
        <a:defRPr sz="13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109" indent="308110" algn="l" defTabSz="816242" rtl="0" eaLnBrk="0" fontAlgn="base" hangingPunct="0">
        <a:lnSpc>
          <a:spcPts val="1409"/>
        </a:lnSpc>
        <a:spcBef>
          <a:spcPts val="313"/>
        </a:spcBef>
        <a:spcAft>
          <a:spcPct val="0"/>
        </a:spcAft>
        <a:buFont typeface="Arial" charset="0"/>
        <a:defRPr sz="11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svg"/><Relationship Id="rId18" Type="http://schemas.microsoft.com/office/2007/relationships/hdphoto" Target="../media/hdphoto1.wdp"/><Relationship Id="rId3" Type="http://schemas.openxmlformats.org/officeDocument/2006/relationships/image" Target="../media/image9.png"/><Relationship Id="rId21" Type="http://schemas.openxmlformats.org/officeDocument/2006/relationships/image" Target="../media/image17.png"/><Relationship Id="rId7" Type="http://schemas.openxmlformats.org/officeDocument/2006/relationships/image" Target="../media/image11.png"/><Relationship Id="rId1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52.sv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svg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5" Type="http://schemas.openxmlformats.org/officeDocument/2006/relationships/image" Target="../media/image14.png"/><Relationship Id="rId10" Type="http://schemas.openxmlformats.org/officeDocument/2006/relationships/image" Target="../media/image46.svg"/><Relationship Id="rId19" Type="http://schemas.openxmlformats.org/officeDocument/2006/relationships/image" Target="../media/image15.png"/><Relationship Id="rId4" Type="http://schemas.openxmlformats.org/officeDocument/2006/relationships/image" Target="../media/image40.svg"/><Relationship Id="rId9" Type="http://schemas.openxmlformats.org/officeDocument/2006/relationships/image" Target="../media/image12.png"/><Relationship Id="rId14" Type="http://schemas.openxmlformats.org/officeDocument/2006/relationships/image" Target="../media/image50.svg"/><Relationship Id="rId22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155A9315847A9A297B06B0D5965D3ED0040FDB5BE4E3EFB953CFF354966F00E7DC64ABC396B98DEF7158FF9AB7B7148DD6F44DA07B33682k2XEG" TargetMode="External"/><Relationship Id="rId2" Type="http://schemas.openxmlformats.org/officeDocument/2006/relationships/hyperlink" Target="consultantplus://offline/ref=E805E7A9A5CF81B84E0D7E6D224563DA5CE96B8E5B9823E3A7DB5DE8C7D27DC88327882C4864D4B23EE2E439EE59980F42417B5019B5EA6AFEF2G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69332" y="3586304"/>
            <a:ext cx="485979" cy="145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7614" y="951381"/>
            <a:ext cx="1096846" cy="863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96411" y="127781"/>
            <a:ext cx="8785625" cy="4915644"/>
          </a:xfrm>
          <a:prstGeom prst="rect">
            <a:avLst/>
          </a:prstGeom>
          <a:solidFill>
            <a:srgbClr val="A6A6A6">
              <a:alpha val="32941"/>
            </a:srgbClr>
          </a:solidFill>
          <a:ln w="25400" algn="ctr">
            <a:noFill/>
            <a:miter lim="800000"/>
            <a:headEnd/>
            <a:tailEnd/>
          </a:ln>
        </p:spPr>
        <p:txBody>
          <a:bodyPr lIns="81628" tIns="40814" rIns="81628" bIns="40814" anchor="ctr"/>
          <a:lstStyle/>
          <a:p>
            <a:pPr algn="ctr" defTabSz="81600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446506" y="1863400"/>
            <a:ext cx="8374138" cy="318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447" tIns="35724" rIns="71447" bIns="35724">
            <a:spAutoFit/>
          </a:bodyPr>
          <a:lstStyle/>
          <a:p>
            <a:pPr algn="ctr" defTabSz="813758"/>
            <a:r>
              <a:rPr lang="ru-RU" alt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УФНС России по Ханты-Мансийскому автономному округу-Югре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8081" y="2816665"/>
            <a:ext cx="7819966" cy="1224574"/>
          </a:xfrm>
          <a:prstGeom prst="rect">
            <a:avLst/>
          </a:prstGeom>
        </p:spPr>
        <p:txBody>
          <a:bodyPr vert="horz" wrap="square" lIns="81630" tIns="40815" rIns="81630" bIns="40815" rtlCol="0" anchor="ctr">
            <a:normAutofit/>
          </a:bodyPr>
          <a:lstStyle/>
          <a:p>
            <a:pPr defTabSz="816296" fontAlgn="auto">
              <a:spcAft>
                <a:spcPts val="0"/>
              </a:spcAft>
            </a:pPr>
            <a:endParaRPr lang="ru-RU" sz="3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0124" y="3208529"/>
            <a:ext cx="6711625" cy="1175591"/>
          </a:xfrm>
          <a:prstGeom prst="rect">
            <a:avLst/>
          </a:prstGeom>
        </p:spPr>
        <p:txBody>
          <a:bodyPr vert="horz" wrap="square" lIns="81630" tIns="40815" rIns="81630" bIns="40815" rtlCol="0" anchor="ctr">
            <a:normAutofit/>
          </a:bodyPr>
          <a:lstStyle/>
          <a:p>
            <a:pPr defTabSz="816296" fontAlgn="auto">
              <a:spcAft>
                <a:spcPts val="0"/>
              </a:spcAft>
            </a:pPr>
            <a:endParaRPr lang="ru-RU" sz="3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9103" y="3012597"/>
            <a:ext cx="7388944" cy="1469489"/>
          </a:xfrm>
          <a:prstGeom prst="rect">
            <a:avLst/>
          </a:prstGeom>
        </p:spPr>
        <p:txBody>
          <a:bodyPr vert="horz" wrap="square" lIns="81630" tIns="40815" rIns="81630" bIns="40815" rtlCol="0" anchor="ctr">
            <a:normAutofit/>
          </a:bodyPr>
          <a:lstStyle/>
          <a:p>
            <a:pPr defTabSz="816296" fontAlgn="auto">
              <a:spcAft>
                <a:spcPts val="0"/>
              </a:spcAft>
            </a:pPr>
            <a:endParaRPr lang="ru-RU" sz="3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6505" y="3012597"/>
            <a:ext cx="8022826" cy="1273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defTabSz="813758"/>
            <a:endParaRPr lang="ru-RU" altLang="ru-RU" dirty="0">
              <a:solidFill>
                <a:srgbClr val="104E7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9655" y="2585604"/>
            <a:ext cx="7573668" cy="14556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/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«Действующие меры поддержки и основные изменения в налоговом законодательстве на 2022 год в части специальных налоговых режимов»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39571" y="269550"/>
            <a:ext cx="2616918" cy="446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93273" y="220567"/>
            <a:ext cx="2863216" cy="440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/>
            <a:endParaRPr lang="ru-RU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08" y="123107"/>
            <a:ext cx="1293065" cy="68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Группа 54"/>
          <p:cNvGrpSpPr/>
          <p:nvPr/>
        </p:nvGrpSpPr>
        <p:grpSpPr>
          <a:xfrm>
            <a:off x="1561173" y="1419331"/>
            <a:ext cx="3162108" cy="3017967"/>
            <a:chOff x="1825705" y="2086504"/>
            <a:chExt cx="3697910" cy="4436598"/>
          </a:xfrm>
        </p:grpSpPr>
        <p:sp>
          <p:nvSpPr>
            <p:cNvPr id="56" name="Овал 47">
              <a:extLst>
                <a:ext uri="{FF2B5EF4-FFF2-40B4-BE49-F238E27FC236}">
                  <a16:creationId xmlns="" xmlns:a16="http://schemas.microsoft.com/office/drawing/2014/main" id="{405F2693-DFC5-426F-ABC7-D8DB181265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5705" y="2086504"/>
              <a:ext cx="3697910" cy="4436598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75000"/>
                  </a:schemeClr>
                </a:gs>
                <a:gs pos="60000">
                  <a:srgbClr val="0070C0"/>
                </a:gs>
                <a:gs pos="100000">
                  <a:srgbClr val="00B0F0"/>
                </a:gs>
              </a:gsLst>
              <a:path path="circle">
                <a:fillToRect l="100000" t="100000"/>
              </a:path>
              <a:tileRect r="-100000" b="-100000"/>
            </a:gradFill>
            <a:ln w="114300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0813" tIns="50406" rIns="100813" bIns="50406" rtlCol="0" anchor="ctr"/>
            <a:lstStyle/>
            <a:p>
              <a:pPr algn="ctr"/>
              <a:endParaRPr lang="ru-RU" sz="2000" b="1" dirty="0">
                <a:solidFill>
                  <a:prstClr val="white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57" name="Oval 11">
              <a:extLst>
                <a:ext uri="{FF2B5EF4-FFF2-40B4-BE49-F238E27FC236}">
                  <a16:creationId xmlns="" xmlns:a16="http://schemas.microsoft.com/office/drawing/2014/main" id="{55A684F8-08A7-4E31-9BB0-0C6A27D427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7000" y="2263037"/>
              <a:ext cx="624272" cy="751943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5588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vert="horz" wrap="square" lIns="134417" tIns="67208" rIns="134417" bIns="67208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58" name="Oval 11">
              <a:extLst>
                <a:ext uri="{FF2B5EF4-FFF2-40B4-BE49-F238E27FC236}">
                  <a16:creationId xmlns="" xmlns:a16="http://schemas.microsoft.com/office/drawing/2014/main" id="{B6AE802A-9769-44B2-976A-AD875EFF2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6999" y="5671457"/>
              <a:ext cx="766824" cy="82430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5588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vert="horz" wrap="square" lIns="134417" tIns="67208" rIns="134417" bIns="67208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59" name="Oval 11">
              <a:extLst>
                <a:ext uri="{FF2B5EF4-FFF2-40B4-BE49-F238E27FC236}">
                  <a16:creationId xmlns="" xmlns:a16="http://schemas.microsoft.com/office/drawing/2014/main" id="{CE14B6C6-7FBF-4D6D-9DEE-338F3586E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8613" y="3933113"/>
              <a:ext cx="598051" cy="794293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5588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vert="horz" wrap="square" lIns="134417" tIns="67208" rIns="134417" bIns="67208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60" name="Oval 11">
              <a:extLst>
                <a:ext uri="{FF2B5EF4-FFF2-40B4-BE49-F238E27FC236}">
                  <a16:creationId xmlns="" xmlns:a16="http://schemas.microsoft.com/office/drawing/2014/main" id="{DB631C2B-5E89-48CF-82C7-4AF693C86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7743" y="3933113"/>
              <a:ext cx="694740" cy="927638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5588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vert="horz" wrap="square" lIns="134417" tIns="67208" rIns="134417" bIns="67208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61" name="Oval 11">
              <a:extLst>
                <a:ext uri="{FF2B5EF4-FFF2-40B4-BE49-F238E27FC236}">
                  <a16:creationId xmlns="" xmlns:a16="http://schemas.microsoft.com/office/drawing/2014/main" id="{87D18D80-13C2-4A54-A235-0FF6C25F4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927" y="2783866"/>
              <a:ext cx="650042" cy="812053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5588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vert="horz" wrap="square" lIns="134417" tIns="67208" rIns="134417" bIns="67208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62" name="Oval 11">
              <a:extLst>
                <a:ext uri="{FF2B5EF4-FFF2-40B4-BE49-F238E27FC236}">
                  <a16:creationId xmlns="" xmlns:a16="http://schemas.microsoft.com/office/drawing/2014/main" id="{F5493CE5-8507-4B0D-B9FD-861CC659F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7945" y="2619449"/>
              <a:ext cx="658473" cy="79106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5588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vert="horz" wrap="square" lIns="134417" tIns="67208" rIns="134417" bIns="67208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63" name="Oval 11">
              <a:extLst>
                <a:ext uri="{FF2B5EF4-FFF2-40B4-BE49-F238E27FC236}">
                  <a16:creationId xmlns="" xmlns:a16="http://schemas.microsoft.com/office/drawing/2014/main" id="{2EDE4FD4-7433-4153-A593-D635F44F5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6927" y="5148783"/>
              <a:ext cx="689375" cy="75260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5588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vert="horz" wrap="square" lIns="134417" tIns="67208" rIns="134417" bIns="67208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64" name="Oval 11">
              <a:extLst>
                <a:ext uri="{FF2B5EF4-FFF2-40B4-BE49-F238E27FC236}">
                  <a16:creationId xmlns="" xmlns:a16="http://schemas.microsoft.com/office/drawing/2014/main" id="{812179DD-E84E-4D13-9727-214B85606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4361" y="5207097"/>
              <a:ext cx="673972" cy="76410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558800" sx="102000" sy="102000" algn="ctr" rotWithShape="0">
                <a:prstClr val="black">
                  <a:alpha val="10000"/>
                </a:prstClr>
              </a:outerShdw>
            </a:effectLst>
          </p:spPr>
          <p:txBody>
            <a:bodyPr vert="horz" wrap="square" lIns="134417" tIns="67208" rIns="134417" bIns="67208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pic>
          <p:nvPicPr>
            <p:cNvPr id="65" name="Graphic 32" descr="Check In with solid fill">
              <a:extLst>
                <a:ext uri="{FF2B5EF4-FFF2-40B4-BE49-F238E27FC236}">
                  <a16:creationId xmlns="" xmlns:a16="http://schemas.microsoft.com/office/drawing/2014/main" id="{1DB3F3EA-E5C8-4959-8240-57A86FCB09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552749" y="5355897"/>
              <a:ext cx="337729" cy="424545"/>
            </a:xfrm>
            <a:prstGeom prst="rect">
              <a:avLst/>
            </a:prstGeom>
          </p:spPr>
        </p:pic>
        <p:pic>
          <p:nvPicPr>
            <p:cNvPr id="66" name="Graphic 33" descr="Contract with solid fill">
              <a:extLst>
                <a:ext uri="{FF2B5EF4-FFF2-40B4-BE49-F238E27FC236}">
                  <a16:creationId xmlns="" xmlns:a16="http://schemas.microsoft.com/office/drawing/2014/main" id="{D2BD0C16-FD81-462B-AFC7-076C7B5A34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472441" y="2930361"/>
              <a:ext cx="433243" cy="544611"/>
            </a:xfrm>
            <a:prstGeom prst="rect">
              <a:avLst/>
            </a:prstGeom>
          </p:spPr>
        </p:pic>
        <p:pic>
          <p:nvPicPr>
            <p:cNvPr id="67" name="Graphic 34" descr="Monthly calendar with solid fill">
              <a:extLst>
                <a:ext uri="{FF2B5EF4-FFF2-40B4-BE49-F238E27FC236}">
                  <a16:creationId xmlns="" xmlns:a16="http://schemas.microsoft.com/office/drawing/2014/main" id="{D89719E2-DAFF-4F14-A463-20756B89FCC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076631" y="4189826"/>
              <a:ext cx="337729" cy="424545"/>
            </a:xfrm>
            <a:prstGeom prst="rect">
              <a:avLst/>
            </a:prstGeom>
          </p:spPr>
        </p:pic>
        <p:pic>
          <p:nvPicPr>
            <p:cNvPr id="68" name="Graphic 35" descr="Receipt with solid fill">
              <a:extLst>
                <a:ext uri="{FF2B5EF4-FFF2-40B4-BE49-F238E27FC236}">
                  <a16:creationId xmlns="" xmlns:a16="http://schemas.microsoft.com/office/drawing/2014/main" id="{5297AE61-11CC-475F-B41B-A845DD61AD0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590472" y="5817092"/>
              <a:ext cx="337729" cy="424545"/>
            </a:xfrm>
            <a:prstGeom prst="rect">
              <a:avLst/>
            </a:prstGeom>
          </p:spPr>
        </p:pic>
        <p:pic>
          <p:nvPicPr>
            <p:cNvPr id="69" name="Graphic 37" descr="Storytelling with solid fill">
              <a:extLst>
                <a:ext uri="{FF2B5EF4-FFF2-40B4-BE49-F238E27FC236}">
                  <a16:creationId xmlns="" xmlns:a16="http://schemas.microsoft.com/office/drawing/2014/main" id="{86D0ED35-C33C-4AFB-AEC3-1254BA3588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=""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2582482" y="5376878"/>
              <a:ext cx="337729" cy="424545"/>
            </a:xfrm>
            <a:prstGeom prst="rect">
              <a:avLst/>
            </a:prstGeom>
          </p:spPr>
        </p:pic>
        <p:pic>
          <p:nvPicPr>
            <p:cNvPr id="70" name="Graphic 38" descr="Transfer1 with solid fill">
              <a:extLst>
                <a:ext uri="{FF2B5EF4-FFF2-40B4-BE49-F238E27FC236}">
                  <a16:creationId xmlns="" xmlns:a16="http://schemas.microsoft.com/office/drawing/2014/main" id="{4B2EB95D-FE0C-475B-B341-74DE0B1906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=""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4937752" y="4117986"/>
              <a:ext cx="337729" cy="424545"/>
            </a:xfrm>
            <a:prstGeom prst="rect">
              <a:avLst/>
            </a:prstGeom>
          </p:spPr>
        </p:pic>
        <p:grpSp>
          <p:nvGrpSpPr>
            <p:cNvPr id="71" name="Group 39">
              <a:extLst>
                <a:ext uri="{FF2B5EF4-FFF2-40B4-BE49-F238E27FC236}">
                  <a16:creationId xmlns="" xmlns:a16="http://schemas.microsoft.com/office/drawing/2014/main" id="{66385DB3-D862-4673-A94E-0739FE7EE09E}"/>
                </a:ext>
              </a:extLst>
            </p:cNvPr>
            <p:cNvGrpSpPr/>
            <p:nvPr/>
          </p:nvGrpSpPr>
          <p:grpSpPr>
            <a:xfrm>
              <a:off x="3590472" y="2455031"/>
              <a:ext cx="197326" cy="328834"/>
              <a:chOff x="4255009" y="2331628"/>
              <a:chExt cx="224980" cy="298250"/>
            </a:xfrm>
          </p:grpSpPr>
          <p:cxnSp>
            <p:nvCxnSpPr>
              <p:cNvPr id="72" name="Straight Arrow Connector 40">
                <a:extLst>
                  <a:ext uri="{FF2B5EF4-FFF2-40B4-BE49-F238E27FC236}">
                    <a16:creationId xmlns="" xmlns:a16="http://schemas.microsoft.com/office/drawing/2014/main" id="{A7131E2E-A9DF-40A4-B7C8-33B6C5B4D93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367499" y="2357933"/>
                <a:ext cx="0" cy="271945"/>
              </a:xfrm>
              <a:prstGeom prst="straightConnector1">
                <a:avLst/>
              </a:prstGeom>
              <a:ln w="41275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41">
                <a:extLst>
                  <a:ext uri="{FF2B5EF4-FFF2-40B4-BE49-F238E27FC236}">
                    <a16:creationId xmlns="" xmlns:a16="http://schemas.microsoft.com/office/drawing/2014/main" id="{2D7B0C3C-85E7-46D5-9A32-ED9572C2E67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255009" y="2331628"/>
                <a:ext cx="224980" cy="0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4531069"/>
            <a:ext cx="619711" cy="473875"/>
          </a:xfrm>
          <a:prstGeom prst="rect">
            <a:avLst/>
          </a:prstGeom>
        </p:spPr>
        <p:txBody>
          <a:bodyPr lIns="81630" tIns="40815" rIns="81630" bIns="40815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776"/>
            <a:ext cx="815953" cy="421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ubtitle 2">
            <a:extLst>
              <a:ext uri="{FF2B5EF4-FFF2-40B4-BE49-F238E27FC236}">
                <a16:creationId xmlns="" xmlns:a16="http://schemas.microsoft.com/office/drawing/2014/main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631230" y="210116"/>
            <a:ext cx="8269664" cy="4463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tabLst>
                <a:tab pos="295860" algn="l"/>
              </a:tabLst>
            </a:pPr>
            <a:r>
              <a:rPr lang="ru-RU" sz="2200" b="1" kern="1200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ПАРАМЕТРЫ НАЛОГОВОГО РЕЖИМА </a:t>
            </a:r>
          </a:p>
          <a:p>
            <a:pPr>
              <a:spcBef>
                <a:spcPts val="0"/>
              </a:spcBef>
              <a:tabLst>
                <a:tab pos="295860" algn="l"/>
              </a:tabLst>
            </a:pPr>
            <a:r>
              <a:rPr lang="ru-RU" sz="2200" b="1" kern="1200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«АВТОМАТИЗИРОВАННАЯ СИСТЕМА НАЛОГООБЛОЖЕНИЯ (АСН)»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EC6B5A6C-B406-4E68-8974-F4F874F453B7}"/>
              </a:ext>
            </a:extLst>
          </p:cNvPr>
          <p:cNvSpPr txBox="1"/>
          <p:nvPr/>
        </p:nvSpPr>
        <p:spPr>
          <a:xfrm>
            <a:off x="2165265" y="2567243"/>
            <a:ext cx="2096460" cy="756775"/>
          </a:xfrm>
          <a:prstGeom prst="rect">
            <a:avLst/>
          </a:prstGeom>
          <a:noFill/>
        </p:spPr>
        <p:txBody>
          <a:bodyPr wrap="square" lIns="78896" tIns="39448" rIns="78896" bIns="39448" rtlCol="0" anchor="ctr">
            <a:spAutoFit/>
          </a:bodyPr>
          <a:lstStyle/>
          <a:p>
            <a:pPr algn="ctr"/>
            <a:r>
              <a:rPr lang="ru-RU" altLang="ko-KR" sz="11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itchFamily="34" charset="0"/>
              </a:rPr>
              <a:t>АВТОМАТИЗИРОВАННАЯ СИСТЕМА НАЛОГООБЛОЖЕНИЯ </a:t>
            </a:r>
            <a:endParaRPr lang="ru-RU" altLang="ko-KR" sz="1100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itchFamily="34" charset="0"/>
            </a:endParaRPr>
          </a:p>
          <a:p>
            <a:pPr algn="ctr"/>
            <a:r>
              <a:rPr lang="ru-RU" altLang="ko-KR" sz="11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itchFamily="34" charset="0"/>
              </a:rPr>
              <a:t>(</a:t>
            </a:r>
            <a:r>
              <a:rPr lang="ru-RU" altLang="ko-KR" sz="11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itchFamily="34" charset="0"/>
              </a:rPr>
              <a:t>АСН)</a:t>
            </a:r>
          </a:p>
        </p:txBody>
      </p:sp>
      <p:sp>
        <p:nvSpPr>
          <p:cNvPr id="35" name="TextBox 23">
            <a:extLst>
              <a:ext uri="{FF2B5EF4-FFF2-40B4-BE49-F238E27FC236}">
                <a16:creationId xmlns="" xmlns:a16="http://schemas.microsoft.com/office/drawing/2014/main" id="{2F99E505-D43B-4F6E-A831-2963898B1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973" y="804756"/>
            <a:ext cx="2770854" cy="376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Aft>
                <a:spcPts val="518"/>
              </a:spcAft>
            </a:pPr>
            <a:r>
              <a:rPr lang="ru-RU" altLang="ru-RU" sz="1600" b="1" dirty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НАЛОГОВЫЙ РЕЖИМ ВВОДИТСЯ В ВИДЕ ЭКСПЕРИМЕНТА</a:t>
            </a:r>
            <a:r>
              <a:rPr lang="en-US" altLang="ru-RU" sz="1600" b="1" dirty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*</a:t>
            </a:r>
            <a:endParaRPr lang="ru-RU" altLang="ru-RU" sz="1600" b="1" dirty="0">
              <a:solidFill>
                <a:schemeClr val="tx1">
                  <a:lumMod val="75000"/>
                </a:schemeClr>
              </a:solidFill>
              <a:latin typeface="Roboto Condensed" panose="02000000000000000000" charset="0"/>
            </a:endParaRPr>
          </a:p>
          <a:p>
            <a:pPr algn="just">
              <a:spcAft>
                <a:spcPts val="518"/>
              </a:spcAft>
            </a:pPr>
            <a:r>
              <a:rPr lang="ru-RU" altLang="ru-RU" sz="1600" dirty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в Москве, в Московской и Калужской областях и Республике Татарстан </a:t>
            </a:r>
            <a:endParaRPr lang="ru-RU" altLang="ru-RU" sz="1600" dirty="0">
              <a:solidFill>
                <a:schemeClr val="tx1">
                  <a:lumMod val="75000"/>
                </a:schemeClr>
              </a:solidFill>
              <a:latin typeface="Roboto Condensed" panose="02000000000000000000" charset="0"/>
            </a:endParaRPr>
          </a:p>
          <a:p>
            <a:pPr algn="just">
              <a:spcAft>
                <a:spcPts val="518"/>
              </a:spcAft>
            </a:pPr>
            <a:r>
              <a:rPr lang="ru-RU" altLang="ru-RU" sz="1600" b="1" dirty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с </a:t>
            </a:r>
            <a:r>
              <a:rPr lang="ru-RU" altLang="ru-RU" sz="1600" b="1" dirty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01</a:t>
            </a:r>
            <a:r>
              <a:rPr lang="en-US" altLang="ru-RU" sz="1600" b="1" dirty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.07.</a:t>
            </a:r>
            <a:r>
              <a:rPr lang="ru-RU" altLang="ru-RU" sz="1600" b="1" dirty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2022</a:t>
            </a:r>
            <a:r>
              <a:rPr lang="en-US" altLang="ru-RU" sz="1600" b="1" dirty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 </a:t>
            </a:r>
            <a:r>
              <a:rPr lang="ru-RU" altLang="ru-RU" sz="1600" b="1" dirty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по 31</a:t>
            </a:r>
            <a:r>
              <a:rPr lang="en-US" altLang="ru-RU" sz="1600" b="1" dirty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.12.</a:t>
            </a:r>
            <a:r>
              <a:rPr lang="ru-RU" altLang="ru-RU" sz="1600" b="1" dirty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2027 года</a:t>
            </a:r>
          </a:p>
          <a:p>
            <a:pPr>
              <a:spcAft>
                <a:spcPts val="518"/>
              </a:spcAft>
            </a:pPr>
            <a:r>
              <a:rPr lang="ru-RU" altLang="ru-RU" sz="1600" dirty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Налогоплательщики освобождаются:</a:t>
            </a:r>
          </a:p>
          <a:p>
            <a:pPr marL="295860" indent="-295860" defTabSz="1051920">
              <a:spcAft>
                <a:spcPts val="518"/>
              </a:spcAft>
              <a:buBlip>
                <a:blip r:embed="rId19"/>
              </a:buBlip>
            </a:pPr>
            <a:r>
              <a:rPr lang="ru-RU" altLang="ru-RU" sz="16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от подачи налоговой отчетности и ряда отчетов в фонды </a:t>
            </a:r>
          </a:p>
          <a:p>
            <a:pPr marL="295860" indent="-295860" defTabSz="1051920">
              <a:spcAft>
                <a:spcPts val="518"/>
              </a:spcAft>
              <a:buBlip>
                <a:blip r:embed="rId19"/>
              </a:buBlip>
            </a:pPr>
            <a:r>
              <a:rPr lang="ru-RU" altLang="ru-RU" sz="1600" dirty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от обязанности ведения налогового учета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52809D77-FD7D-4CD5-A0D0-48C8DA3B9E9A}"/>
              </a:ext>
            </a:extLst>
          </p:cNvPr>
          <p:cNvSpPr txBox="1"/>
          <p:nvPr/>
        </p:nvSpPr>
        <p:spPr>
          <a:xfrm>
            <a:off x="1647981" y="792088"/>
            <a:ext cx="2617486" cy="572109"/>
          </a:xfrm>
          <a:prstGeom prst="rect">
            <a:avLst/>
          </a:prstGeom>
          <a:noFill/>
        </p:spPr>
        <p:txBody>
          <a:bodyPr wrap="square" lIns="78896" tIns="39448" rIns="78896" bIns="39448" rtlCol="0" anchor="ctr">
            <a:spAutoFit/>
          </a:bodyPr>
          <a:lstStyle/>
          <a:p>
            <a:pPr algn="ctr"/>
            <a:r>
              <a:rPr lang="ru-RU" altLang="ko-KR" b="1" dirty="0">
                <a:solidFill>
                  <a:schemeClr val="tx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itchFamily="34" charset="0"/>
              </a:rPr>
              <a:t>Объект налогообложения – доходы до 60 млн рублей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CBF09939-C733-47CC-9BB6-D291C45D33AA}"/>
              </a:ext>
            </a:extLst>
          </p:cNvPr>
          <p:cNvSpPr txBox="1"/>
          <p:nvPr/>
        </p:nvSpPr>
        <p:spPr>
          <a:xfrm>
            <a:off x="4199589" y="916619"/>
            <a:ext cx="2034924" cy="1310773"/>
          </a:xfrm>
          <a:prstGeom prst="rect">
            <a:avLst/>
          </a:prstGeom>
          <a:noFill/>
        </p:spPr>
        <p:txBody>
          <a:bodyPr wrap="square" lIns="78896" tIns="39448" rIns="78896" bIns="39448" rtlCol="0" anchor="ctr">
            <a:spAutoFit/>
          </a:bodyPr>
          <a:lstStyle/>
          <a:p>
            <a:pPr algn="ctr"/>
            <a:r>
              <a:rPr lang="ru-RU" altLang="ko-KR" b="1" dirty="0">
                <a:solidFill>
                  <a:schemeClr val="tx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itchFamily="34" charset="0"/>
              </a:rPr>
              <a:t>Предлагается ставка «доходы» 8% </a:t>
            </a:r>
          </a:p>
          <a:p>
            <a:pPr algn="ctr"/>
            <a:r>
              <a:rPr lang="ru-RU" altLang="ko-KR" b="1" dirty="0">
                <a:solidFill>
                  <a:schemeClr val="tx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itchFamily="34" charset="0"/>
              </a:rPr>
              <a:t>«доходы – расходы» 20%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B153C3EB-5250-4B79-A61E-88A0563D0611}"/>
              </a:ext>
            </a:extLst>
          </p:cNvPr>
          <p:cNvSpPr txBox="1"/>
          <p:nvPr/>
        </p:nvSpPr>
        <p:spPr>
          <a:xfrm>
            <a:off x="46678" y="2520066"/>
            <a:ext cx="1490350" cy="818330"/>
          </a:xfrm>
          <a:prstGeom prst="rect">
            <a:avLst/>
          </a:prstGeom>
          <a:noFill/>
        </p:spPr>
        <p:txBody>
          <a:bodyPr wrap="square" lIns="78896" tIns="39448" rIns="78896" bIns="39448" rtlCol="0" anchor="ctr">
            <a:spAutoFit/>
          </a:bodyPr>
          <a:lstStyle/>
          <a:p>
            <a:pPr algn="ctr"/>
            <a:r>
              <a:rPr lang="ru-RU" altLang="ko-KR" b="1" dirty="0">
                <a:solidFill>
                  <a:schemeClr val="tx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itchFamily="34" charset="0"/>
              </a:rPr>
              <a:t>Налоговый период — месяц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497" y="1867443"/>
            <a:ext cx="3111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7FE5187F-3642-41A3-B943-2D17E0699703}"/>
              </a:ext>
            </a:extLst>
          </p:cNvPr>
          <p:cNvSpPr txBox="1"/>
          <p:nvPr/>
        </p:nvSpPr>
        <p:spPr>
          <a:xfrm>
            <a:off x="54672" y="1351574"/>
            <a:ext cx="2110593" cy="818330"/>
          </a:xfrm>
          <a:prstGeom prst="rect">
            <a:avLst/>
          </a:prstGeom>
          <a:noFill/>
        </p:spPr>
        <p:txBody>
          <a:bodyPr wrap="square" lIns="78896" tIns="39448" rIns="78896" bIns="39448" rtlCol="0" anchor="ctr">
            <a:spAutoFit/>
          </a:bodyPr>
          <a:lstStyle/>
          <a:p>
            <a:pPr algn="ctr"/>
            <a:r>
              <a:rPr lang="ru-RU" altLang="ko-KR" b="1" dirty="0">
                <a:solidFill>
                  <a:schemeClr val="tx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itchFamily="34" charset="0"/>
              </a:rPr>
              <a:t>ЮЛ и ИП </a:t>
            </a:r>
          </a:p>
          <a:p>
            <a:pPr algn="ctr"/>
            <a:r>
              <a:rPr lang="ru-RU" altLang="ko-KR" b="1" dirty="0">
                <a:solidFill>
                  <a:schemeClr val="tx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itchFamily="34" charset="0"/>
              </a:rPr>
              <a:t>численность до 5 человек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23992C88-7E3A-49DE-82DC-23A5B4D064FE}"/>
              </a:ext>
            </a:extLst>
          </p:cNvPr>
          <p:cNvSpPr txBox="1"/>
          <p:nvPr/>
        </p:nvSpPr>
        <p:spPr>
          <a:xfrm>
            <a:off x="4747526" y="2485744"/>
            <a:ext cx="1361515" cy="818330"/>
          </a:xfrm>
          <a:prstGeom prst="rect">
            <a:avLst/>
          </a:prstGeom>
          <a:noFill/>
        </p:spPr>
        <p:txBody>
          <a:bodyPr wrap="square" lIns="78896" tIns="39448" rIns="78896" bIns="39448" rtlCol="0" anchor="ctr">
            <a:spAutoFit/>
          </a:bodyPr>
          <a:lstStyle/>
          <a:p>
            <a:pPr algn="ctr"/>
            <a:r>
              <a:rPr lang="ru-RU" altLang="ko-KR" b="1" dirty="0">
                <a:solidFill>
                  <a:schemeClr val="tx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itchFamily="34" charset="0"/>
              </a:rPr>
              <a:t>Во все уровни бюджетов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E79052B9-28F0-4E65-A091-DDAC7600531B}"/>
              </a:ext>
            </a:extLst>
          </p:cNvPr>
          <p:cNvSpPr txBox="1"/>
          <p:nvPr/>
        </p:nvSpPr>
        <p:spPr>
          <a:xfrm>
            <a:off x="4327231" y="3537216"/>
            <a:ext cx="1899755" cy="818330"/>
          </a:xfrm>
          <a:prstGeom prst="rect">
            <a:avLst/>
          </a:prstGeom>
          <a:noFill/>
        </p:spPr>
        <p:txBody>
          <a:bodyPr wrap="square" lIns="78896" tIns="39448" rIns="78896" bIns="39448" rtlCol="0" anchor="ctr">
            <a:spAutoFit/>
          </a:bodyPr>
          <a:lstStyle/>
          <a:p>
            <a:pPr algn="ctr"/>
            <a:r>
              <a:rPr lang="ru-RU" altLang="ko-KR" b="1" dirty="0">
                <a:solidFill>
                  <a:schemeClr val="tx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itchFamily="34" charset="0"/>
              </a:rPr>
              <a:t>Легальная заработная плата только через банк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783" y="4367903"/>
            <a:ext cx="2150242" cy="811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30" y="3752707"/>
            <a:ext cx="1500187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10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>
          <a:xfrm>
            <a:off x="1246975" y="2375818"/>
            <a:ext cx="7168163" cy="857430"/>
          </a:xfrm>
        </p:spPr>
        <p:txBody>
          <a:bodyPr/>
          <a:lstStyle/>
          <a:p>
            <a:pPr algn="ctr" defTabSz="366652">
              <a:defRPr/>
            </a:pP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Благодарю за внимание !</a:t>
            </a:r>
          </a:p>
        </p:txBody>
      </p:sp>
      <p:pic>
        <p:nvPicPr>
          <p:cNvPr id="430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6255" y="514465"/>
            <a:ext cx="1513698" cy="129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776"/>
            <a:ext cx="815953" cy="421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61189" y="72236"/>
            <a:ext cx="8166394" cy="734745"/>
          </a:xfrm>
        </p:spPr>
        <p:txBody>
          <a:bodyPr>
            <a:normAutofit/>
          </a:bodyPr>
          <a:lstStyle/>
          <a:p>
            <a:pPr algn="ctr"/>
            <a:r>
              <a:rPr lang="ru-RU" sz="2300" dirty="0"/>
              <a:t>Льготы для плательщиков УСН</a:t>
            </a: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4531069"/>
            <a:ext cx="619711" cy="473875"/>
          </a:xfrm>
          <a:prstGeom prst="rect">
            <a:avLst/>
          </a:prstGeom>
        </p:spPr>
        <p:txBody>
          <a:bodyPr lIns="81630" tIns="40815" rIns="81630" bIns="40815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2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45" y="1331911"/>
            <a:ext cx="439251" cy="349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Надпись 2"/>
          <p:cNvSpPr txBox="1">
            <a:spLocks noChangeArrowheads="1"/>
          </p:cNvSpPr>
          <p:nvPr/>
        </p:nvSpPr>
        <p:spPr bwMode="auto">
          <a:xfrm>
            <a:off x="1370125" y="1448077"/>
            <a:ext cx="7161697" cy="44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788959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для всех налогоплательщиков </a:t>
            </a:r>
            <a:r>
              <a:rPr lang="ru-RU" altLang="ru-RU" sz="1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с объектом доходы, уменьшенные на величину </a:t>
            </a:r>
            <a:r>
              <a:rPr lang="ru-RU" altLang="ru-RU" sz="1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расходов</a:t>
            </a:r>
            <a:endParaRPr lang="ru-RU" altLang="ru-RU" sz="1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5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45" y="2081920"/>
            <a:ext cx="439251" cy="349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Надпись 2"/>
          <p:cNvSpPr txBox="1">
            <a:spLocks noChangeArrowheads="1"/>
          </p:cNvSpPr>
          <p:nvPr/>
        </p:nvSpPr>
        <p:spPr bwMode="auto">
          <a:xfrm>
            <a:off x="1370125" y="2030144"/>
            <a:ext cx="7142645" cy="590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788959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для налогоплательщиков </a:t>
            </a:r>
            <a:r>
              <a:rPr lang="ru-RU" altLang="ru-RU" sz="1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с объектом </a:t>
            </a:r>
            <a:r>
              <a:rPr lang="ru-RU" altLang="ru-RU" sz="1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доходы по 23 видам экономической деятельности, </a:t>
            </a:r>
          </a:p>
          <a:p>
            <a:pPr defTabSz="788959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из них по 7 видам деятельности на 2020-2022 годы установлена ставка 1 процент</a:t>
            </a:r>
            <a:endParaRPr lang="ru-RU" altLang="ru-RU" sz="1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718344" y="955311"/>
            <a:ext cx="7794426" cy="246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788959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0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На период 2019 – 2024 годов ставка 5 процентов установлена:</a:t>
            </a:r>
            <a:endParaRPr lang="ru-RU" altLang="ru-RU" sz="20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7" name="Надпись 2"/>
          <p:cNvSpPr txBox="1">
            <a:spLocks noChangeArrowheads="1"/>
          </p:cNvSpPr>
          <p:nvPr/>
        </p:nvSpPr>
        <p:spPr bwMode="auto">
          <a:xfrm>
            <a:off x="728923" y="3736255"/>
            <a:ext cx="7279044" cy="94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Основание: </a:t>
            </a:r>
          </a:p>
          <a:p>
            <a:pPr algn="just">
              <a:lnSpc>
                <a:spcPct val="110000"/>
              </a:lnSpc>
            </a:pP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Закон ХМАО - Югры от 30.12.2008 </a:t>
            </a: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№ </a:t>
            </a: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166-оз </a:t>
            </a:r>
          </a:p>
          <a:p>
            <a:pPr algn="just">
              <a:lnSpc>
                <a:spcPct val="110000"/>
              </a:lnSpc>
            </a:pP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«О ставках налога, уплачиваемого в связи с применением упрощенной системы налогообложения»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776"/>
            <a:ext cx="815953" cy="421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079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61189" y="72236"/>
            <a:ext cx="8166394" cy="734745"/>
          </a:xfrm>
        </p:spPr>
        <p:txBody>
          <a:bodyPr>
            <a:normAutofit/>
          </a:bodyPr>
          <a:lstStyle/>
          <a:p>
            <a:pPr algn="ctr"/>
            <a:r>
              <a:rPr lang="ru-RU" sz="2300" dirty="0"/>
              <a:t>Для вновь зарегистрированных ИП</a:t>
            </a: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4531069"/>
            <a:ext cx="619711" cy="473875"/>
          </a:xfrm>
          <a:prstGeom prst="rect">
            <a:avLst/>
          </a:prstGeom>
        </p:spPr>
        <p:txBody>
          <a:bodyPr lIns="81630" tIns="40815" rIns="81630" bIns="40815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2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37" y="1022843"/>
            <a:ext cx="439251" cy="349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Надпись 2"/>
          <p:cNvSpPr txBox="1">
            <a:spLocks noChangeArrowheads="1"/>
          </p:cNvSpPr>
          <p:nvPr/>
        </p:nvSpPr>
        <p:spPr bwMode="auto">
          <a:xfrm>
            <a:off x="1539263" y="1022842"/>
            <a:ext cx="6973544" cy="44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788959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для УСН – по 29 видам предпринимательской деятельности;</a:t>
            </a:r>
            <a:endParaRPr lang="ru-RU" altLang="ru-RU" sz="1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5" name="Picture 3" descr="Z:\Мои документы\succes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37" y="1432864"/>
            <a:ext cx="439251" cy="349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Надпись 2"/>
          <p:cNvSpPr txBox="1">
            <a:spLocks noChangeArrowheads="1"/>
          </p:cNvSpPr>
          <p:nvPr/>
        </p:nvSpPr>
        <p:spPr bwMode="auto">
          <a:xfrm>
            <a:off x="1539264" y="1464364"/>
            <a:ext cx="6784819" cy="44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788959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для ПСН – по 47 видам деятельности. </a:t>
            </a:r>
            <a:endParaRPr lang="ru-RU" altLang="ru-RU" sz="1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805585" y="698395"/>
            <a:ext cx="7794426" cy="246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788959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20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Установлена ставка 0 процентов:</a:t>
            </a:r>
            <a:endParaRPr lang="ru-RU" altLang="ru-RU" sz="20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4" name="Надпись 2"/>
          <p:cNvSpPr txBox="1">
            <a:spLocks noChangeArrowheads="1"/>
          </p:cNvSpPr>
          <p:nvPr/>
        </p:nvSpPr>
        <p:spPr bwMode="auto">
          <a:xfrm>
            <a:off x="752598" y="1965868"/>
            <a:ext cx="7327370" cy="177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788959" fontAlgn="auto">
              <a:spcBef>
                <a:spcPts val="0"/>
              </a:spcBef>
              <a:spcAft>
                <a:spcPts val="470"/>
              </a:spcAft>
            </a:pPr>
            <a:r>
              <a:rPr lang="ru-RU" alt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Условия применения:</a:t>
            </a:r>
          </a:p>
          <a:p>
            <a:pPr defTabSz="788959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* в течение двух первых налоговых периодов с момента регистрации;</a:t>
            </a:r>
          </a:p>
          <a:p>
            <a:pPr defTabSz="788959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* действует до 01.01.2024;</a:t>
            </a:r>
          </a:p>
          <a:p>
            <a:pPr defTabSz="788959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* в </a:t>
            </a:r>
            <a:r>
              <a:rPr lang="ru-RU" alt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части </a:t>
            </a:r>
            <a:r>
              <a:rPr lang="ru-RU" alt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УСН средняя численность работников за налоговый период – </a:t>
            </a:r>
          </a:p>
          <a:p>
            <a:pPr defTabSz="788959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  не более 50 человек.</a:t>
            </a:r>
          </a:p>
          <a:p>
            <a:pPr algn="just" defTabSz="788959" fontAlgn="auto">
              <a:spcBef>
                <a:spcPts val="0"/>
              </a:spcBef>
              <a:spcAft>
                <a:spcPts val="0"/>
              </a:spcAft>
            </a:pPr>
            <a:endParaRPr lang="ru-RU" altLang="ru-RU" sz="1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defTabSz="788959" fontAlgn="auto">
              <a:lnSpc>
                <a:spcPct val="115000"/>
              </a:lnSpc>
              <a:spcBef>
                <a:spcPts val="0"/>
              </a:spcBef>
              <a:spcAft>
                <a:spcPts val="863"/>
              </a:spcAft>
            </a:pPr>
            <a:endParaRPr lang="ru-RU" altLang="ru-RU" sz="15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7" name="Надпись 2"/>
          <p:cNvSpPr txBox="1">
            <a:spLocks noChangeArrowheads="1"/>
          </p:cNvSpPr>
          <p:nvPr/>
        </p:nvSpPr>
        <p:spPr bwMode="auto">
          <a:xfrm>
            <a:off x="728923" y="3736255"/>
            <a:ext cx="7279044" cy="1088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Основание: </a:t>
            </a:r>
          </a:p>
          <a:p>
            <a:pPr algn="just">
              <a:lnSpc>
                <a:spcPct val="110000"/>
              </a:lnSpc>
            </a:pP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Закон ХМАО - </a:t>
            </a: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Югры от </a:t>
            </a: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20.02.2015 </a:t>
            </a: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№ </a:t>
            </a: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14-оз </a:t>
            </a:r>
            <a:endParaRPr lang="ru-RU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 установлении на территории Ханты-Мансийского автономного округа – Югры налоговой ставки в размере 0 процентов по упрощенной системе налогообложения и патентной системе налогообложения»</a:t>
            </a:r>
            <a:endParaRPr lang="ru-RU" altLang="ru-RU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776"/>
            <a:ext cx="815953" cy="421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897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31230" y="1205153"/>
            <a:ext cx="7696816" cy="3621940"/>
          </a:xfrm>
        </p:spPr>
        <p:txBody>
          <a:bodyPr/>
          <a:lstStyle/>
          <a:p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	- производство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изделий народных художественных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промыслов;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	- организация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обрядов (свадеб, юбилеев), в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</a:rPr>
              <a:t>т.ч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. музыкальное сопровождение;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	- деятельность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зрелищно-развлекательная прочая, не включенная в другие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группировки;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	- деятельность физкультурно-оздоровительная;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	- деятельность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по предоставлению мест для временного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проживания;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/>
              <a:t>С 01.01.2022 ставка 0 процентов </a:t>
            </a:r>
            <a:r>
              <a:rPr lang="ru-RU" sz="2200" dirty="0"/>
              <a:t>по УСН </a:t>
            </a:r>
            <a:r>
              <a:rPr lang="ru-RU" sz="2200" dirty="0"/>
              <a:t>может применяться в отношении еще 5 видов деятельности</a:t>
            </a: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776"/>
            <a:ext cx="815953" cy="421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39102" y="3750769"/>
            <a:ext cx="7295259" cy="835545"/>
          </a:xfrm>
          <a:prstGeom prst="rect">
            <a:avLst/>
          </a:prstGeom>
        </p:spPr>
        <p:txBody>
          <a:bodyPr wrap="square" lIns="71561" tIns="35780" rIns="71561" bIns="3578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Основание: </a:t>
            </a:r>
          </a:p>
          <a:p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Закон ХМАО </a:t>
            </a: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Югры от 25.11.2021 № 87 «</a:t>
            </a: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 внесении изменений в отдельные законы Ханты-Мансийского автономного округа – Югры»</a:t>
            </a:r>
            <a:endParaRPr lang="ru-RU" altLang="ru-RU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12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4531069"/>
            <a:ext cx="619711" cy="473875"/>
          </a:xfrm>
          <a:prstGeom prst="rect">
            <a:avLst/>
          </a:prstGeom>
        </p:spPr>
        <p:txBody>
          <a:bodyPr lIns="81630" tIns="40815" rIns="81630" bIns="40815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Надпись 2"/>
          <p:cNvSpPr txBox="1">
            <a:spLocks noChangeArrowheads="1"/>
          </p:cNvSpPr>
          <p:nvPr/>
        </p:nvSpPr>
        <p:spPr bwMode="auto">
          <a:xfrm>
            <a:off x="805585" y="698395"/>
            <a:ext cx="7794426" cy="246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788959" fontAlgn="auto">
              <a:spcBef>
                <a:spcPts val="0"/>
              </a:spcBef>
              <a:spcAft>
                <a:spcPts val="0"/>
              </a:spcAft>
            </a:pPr>
            <a:endParaRPr lang="ru-RU" altLang="ru-RU" sz="20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7" name="Надпись 2"/>
          <p:cNvSpPr txBox="1">
            <a:spLocks noChangeArrowheads="1"/>
          </p:cNvSpPr>
          <p:nvPr/>
        </p:nvSpPr>
        <p:spPr bwMode="auto">
          <a:xfrm>
            <a:off x="713014" y="4090222"/>
            <a:ext cx="7279044" cy="843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Основание: </a:t>
            </a:r>
          </a:p>
          <a:p>
            <a:pPr algn="just">
              <a:lnSpc>
                <a:spcPct val="110000"/>
              </a:lnSpc>
            </a:pP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Закон ХМАО - </a:t>
            </a: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Югры от </a:t>
            </a: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21.12.2004 </a:t>
            </a: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№ </a:t>
            </a: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82-оз </a:t>
            </a:r>
            <a:endParaRPr lang="ru-RU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 налоговых льготах в Ханты-Мансийском автономном округе – Югры»</a:t>
            </a: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776"/>
            <a:ext cx="815953" cy="421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23">
            <a:extLst>
              <a:ext uri="{FF2B5EF4-FFF2-40B4-BE49-F238E27FC236}">
                <a16:creationId xmlns:a16="http://schemas.microsoft.com/office/drawing/2014/main" xmlns="" id="{D0E900E7-E34D-43DB-AE9D-200EB6E05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83" y="1073364"/>
            <a:ext cx="52030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altLang="ru-RU" sz="1600" dirty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Льготный вид </a:t>
            </a:r>
            <a:r>
              <a:rPr lang="ru-RU" altLang="ru-RU" sz="1600" dirty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деятельности</a:t>
            </a:r>
            <a:endParaRPr lang="ru-RU" altLang="ru-RU" sz="1600" dirty="0">
              <a:solidFill>
                <a:schemeClr val="tx1">
                  <a:lumMod val="75000"/>
                </a:schemeClr>
              </a:solidFill>
              <a:latin typeface="Roboto Condensed" panose="02000000000000000000" charset="0"/>
            </a:endParaRPr>
          </a:p>
        </p:txBody>
      </p:sp>
      <p:sp>
        <p:nvSpPr>
          <p:cNvPr id="20" name="TextBox 23">
            <a:extLst>
              <a:ext uri="{FF2B5EF4-FFF2-40B4-BE49-F238E27FC236}">
                <a16:creationId xmlns:a16="http://schemas.microsoft.com/office/drawing/2014/main" xmlns="" id="{875061AE-3FF3-436E-B3E9-106E6146F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229" y="1525684"/>
            <a:ext cx="4232429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altLang="ru-RU" sz="1600" dirty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Доля доходов </a:t>
            </a:r>
            <a:r>
              <a:rPr lang="ru-RU" altLang="ru-RU" sz="1600" dirty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от видов деятельности, по которым предусмотрена нулевая либо пониженная </a:t>
            </a:r>
            <a:r>
              <a:rPr lang="ru-RU" altLang="ru-RU" sz="1600" dirty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ставка, от </a:t>
            </a:r>
            <a:r>
              <a:rPr lang="ru-RU" altLang="ru-RU" sz="1600" dirty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всех доходов </a:t>
            </a:r>
            <a:r>
              <a:rPr lang="ru-RU" altLang="ru-RU" sz="1600" dirty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налогоплательщика</a:t>
            </a:r>
            <a:endParaRPr lang="ru-RU" altLang="ru-RU" sz="1600" dirty="0">
              <a:solidFill>
                <a:schemeClr val="tx1">
                  <a:lumMod val="75000"/>
                </a:schemeClr>
              </a:solidFill>
              <a:latin typeface="Roboto Condensed" panose="02000000000000000000" charset="0"/>
            </a:endParaRP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xmlns="" id="{61C54E9C-90F6-4E6E-8929-F13066172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230" y="2939889"/>
            <a:ext cx="48643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altLang="ru-RU" sz="1600" dirty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Применение пониженной </a:t>
            </a:r>
            <a:r>
              <a:rPr lang="ru-RU" altLang="ru-RU" sz="1600" dirty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ставки</a:t>
            </a:r>
            <a:endParaRPr lang="ru-RU" altLang="ru-RU" sz="1600" dirty="0">
              <a:solidFill>
                <a:schemeClr val="tx1">
                  <a:lumMod val="75000"/>
                </a:schemeClr>
              </a:solidFill>
              <a:latin typeface="Roboto Condensed" panose="02000000000000000000" charset="0"/>
            </a:endParaRPr>
          </a:p>
        </p:txBody>
      </p:sp>
      <p:sp>
        <p:nvSpPr>
          <p:cNvPr id="22" name="TextBox 33">
            <a:extLst>
              <a:ext uri="{FF2B5EF4-FFF2-40B4-BE49-F238E27FC236}">
                <a16:creationId xmlns:a16="http://schemas.microsoft.com/office/drawing/2014/main" xmlns="" id="{665874A0-26CC-4A63-84DB-D87A8CBB3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022" y="1632601"/>
            <a:ext cx="34034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altLang="ru-RU" sz="3800" b="1" dirty="0">
                <a:gradFill>
                  <a:gsLst>
                    <a:gs pos="0">
                      <a:srgbClr val="00B0F0"/>
                    </a:gs>
                    <a:gs pos="92000">
                      <a:srgbClr val="0070C0"/>
                    </a:gs>
                  </a:gsLst>
                  <a:lin ang="5400000" scaled="0"/>
                </a:gradFill>
                <a:latin typeface="Roboto Condensed" panose="02000000000000000000" charset="0"/>
              </a:rPr>
              <a:t>70%</a:t>
            </a:r>
            <a:endParaRPr lang="ru-RU" altLang="ru-RU" sz="3800" b="1" dirty="0">
              <a:gradFill>
                <a:gsLst>
                  <a:gs pos="0">
                    <a:srgbClr val="00B0F0"/>
                  </a:gs>
                  <a:gs pos="92000">
                    <a:srgbClr val="0070C0"/>
                  </a:gs>
                </a:gsLst>
                <a:lin ang="5400000" scaled="0"/>
              </a:gradFill>
              <a:latin typeface="Roboto Condensed" panose="02000000000000000000" charset="0"/>
            </a:endParaRPr>
          </a:p>
        </p:txBody>
      </p:sp>
      <p:sp>
        <p:nvSpPr>
          <p:cNvPr id="23" name="TextBox 33">
            <a:extLst>
              <a:ext uri="{FF2B5EF4-FFF2-40B4-BE49-F238E27FC236}">
                <a16:creationId xmlns:a16="http://schemas.microsoft.com/office/drawing/2014/main" xmlns="" id="{B5BCB075-5416-4CDC-8481-77A5BA279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022" y="2311987"/>
            <a:ext cx="3879196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altLang="ru-RU" sz="2800" b="1" dirty="0">
                <a:gradFill>
                  <a:gsLst>
                    <a:gs pos="0">
                      <a:srgbClr val="00B0F0"/>
                    </a:gs>
                    <a:gs pos="92000">
                      <a:srgbClr val="0070C0"/>
                    </a:gs>
                  </a:gsLst>
                  <a:lin ang="5400000" scaled="0"/>
                </a:gradFill>
                <a:latin typeface="Roboto Condensed" panose="02000000000000000000" charset="0"/>
              </a:rPr>
              <a:t>Самостоятельное отражение ставки в декларации</a:t>
            </a:r>
            <a:endParaRPr lang="ru-RU" altLang="ru-RU" sz="2800" b="1" dirty="0">
              <a:gradFill>
                <a:gsLst>
                  <a:gs pos="0">
                    <a:srgbClr val="00B0F0"/>
                  </a:gs>
                  <a:gs pos="92000">
                    <a:srgbClr val="0070C0"/>
                  </a:gs>
                </a:gsLst>
                <a:lin ang="5400000" scaled="0"/>
              </a:gradFill>
              <a:latin typeface="Roboto Condensed" panose="02000000000000000000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C1F914A-5A97-4061-9EB2-D5D07DA7D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585" y="279687"/>
            <a:ext cx="811614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357188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3571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Aft>
                <a:spcPts val="470"/>
              </a:spcAft>
            </a:pPr>
            <a:r>
              <a:rPr lang="ru-RU" altLang="ru-RU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Условие применения пониженной налоговой  ставки по УСН:</a:t>
            </a:r>
          </a:p>
        </p:txBody>
      </p:sp>
      <p:sp>
        <p:nvSpPr>
          <p:cNvPr id="26" name="TextBox 33">
            <a:extLst>
              <a:ext uri="{FF2B5EF4-FFF2-40B4-BE49-F238E27FC236}">
                <a16:creationId xmlns:a16="http://schemas.microsoft.com/office/drawing/2014/main" xmlns="" id="{665874A0-26CC-4A63-84DB-D87A8CBB3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022" y="904086"/>
            <a:ext cx="34034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defTabSz="284163"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2841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altLang="ru-RU" sz="3800" b="1" dirty="0">
                <a:gradFill>
                  <a:gsLst>
                    <a:gs pos="0">
                      <a:srgbClr val="00B0F0"/>
                    </a:gs>
                    <a:gs pos="92000">
                      <a:srgbClr val="0070C0"/>
                    </a:gs>
                  </a:gsLst>
                  <a:lin ang="5400000" scaled="0"/>
                </a:gradFill>
                <a:latin typeface="Roboto Condensed" panose="02000000000000000000" charset="0"/>
              </a:rPr>
              <a:t>Основной </a:t>
            </a:r>
            <a:endParaRPr lang="ru-RU" altLang="ru-RU" sz="3800" b="1" dirty="0">
              <a:gradFill>
                <a:gsLst>
                  <a:gs pos="0">
                    <a:srgbClr val="00B0F0"/>
                  </a:gs>
                  <a:gs pos="92000">
                    <a:srgbClr val="0070C0"/>
                  </a:gs>
                </a:gsLst>
                <a:lin ang="5400000" scaled="0"/>
              </a:gradFill>
              <a:latin typeface="Roboto Condensed" panose="020000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74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2804" y="1205153"/>
            <a:ext cx="7635242" cy="3621940"/>
          </a:xfrm>
        </p:spPr>
        <p:txBody>
          <a:bodyPr/>
          <a:lstStyle/>
          <a:p>
            <a:pPr algn="just"/>
            <a:r>
              <a:rPr lang="ru-RU" sz="1600" b="0" dirty="0"/>
              <a:t>В </a:t>
            </a:r>
            <a:r>
              <a:rPr lang="ru-RU" sz="1600" b="0" dirty="0"/>
              <a:t>первой части показателя </a:t>
            </a:r>
            <a:r>
              <a:rPr lang="ru-RU" sz="1600" b="0" dirty="0"/>
              <a:t>по указывается значение в соответствии с приложением 5 к Порядку заполнения декларации.</a:t>
            </a:r>
            <a:endParaRPr lang="ru-RU" sz="1600" b="0" dirty="0">
              <a:hlinkClick r:id="rId2"/>
            </a:endParaRPr>
          </a:p>
          <a:p>
            <a:pPr algn="just"/>
            <a:r>
              <a:rPr lang="ru-RU" sz="1600" b="0" dirty="0"/>
              <a:t>Во второй части показателя </a:t>
            </a:r>
            <a:r>
              <a:rPr lang="ru-RU" sz="1600" b="0" dirty="0"/>
              <a:t>указывается </a:t>
            </a:r>
            <a:r>
              <a:rPr lang="ru-RU" sz="1600" b="0" dirty="0"/>
              <a:t>номер, пункт и подпункт статьи закона субъекта Российской Федерации. Для каждого из указанных реквизитов отведено по четыре знакоместа, заполнение их осуществляется слева направо, и если соответствующий реквизит имеет меньше четырех </a:t>
            </a:r>
            <a:r>
              <a:rPr lang="ru-RU" sz="1600" b="0" dirty="0"/>
              <a:t>знаков</a:t>
            </a:r>
            <a:r>
              <a:rPr lang="ru-RU" sz="1600" b="0" dirty="0"/>
              <a:t>, свободные знакоместа слева от значения заполняются нулями</a:t>
            </a:r>
            <a:r>
              <a:rPr lang="ru-RU" sz="1600" b="0" dirty="0"/>
              <a:t>.</a:t>
            </a:r>
          </a:p>
          <a:p>
            <a:r>
              <a:rPr lang="ru-RU" sz="1600" b="0" dirty="0"/>
              <a:t>Пример:</a:t>
            </a:r>
          </a:p>
          <a:p>
            <a:r>
              <a:rPr lang="ru-RU" sz="1600" b="0" dirty="0"/>
              <a:t>1. Объект доходы, вид деятельности - </a:t>
            </a:r>
            <a:r>
              <a:rPr lang="ru-RU" sz="1600" b="0" dirty="0"/>
              <a:t>рыболовство и </a:t>
            </a:r>
            <a:r>
              <a:rPr lang="ru-RU" sz="1600" b="0" dirty="0"/>
              <a:t>рыбоводство</a:t>
            </a:r>
          </a:p>
          <a:p>
            <a:endParaRPr lang="ru-RU" sz="1600" b="0" dirty="0">
              <a:hlinkClick r:id="rId3"/>
            </a:endParaRPr>
          </a:p>
          <a:p>
            <a:endParaRPr lang="ru-RU" sz="1600" b="0" dirty="0"/>
          </a:p>
          <a:p>
            <a:r>
              <a:rPr lang="ru-RU" sz="1600" b="0" dirty="0"/>
              <a:t>2. </a:t>
            </a:r>
            <a:r>
              <a:rPr lang="ru-RU" sz="1600" b="0" dirty="0"/>
              <a:t>Объект доходы, вид деятельности - </a:t>
            </a:r>
            <a:r>
              <a:rPr lang="ru-RU" sz="1600" b="0" dirty="0"/>
              <a:t>деятельность </a:t>
            </a:r>
            <a:r>
              <a:rPr lang="ru-RU" sz="1600" b="0" dirty="0"/>
              <a:t>гостиниц и предприятий общественного </a:t>
            </a:r>
            <a:r>
              <a:rPr lang="ru-RU" sz="1600" b="0" dirty="0"/>
              <a:t>питания (ставка на 2021 год 1%)</a:t>
            </a:r>
          </a:p>
          <a:p>
            <a:endParaRPr lang="ru-RU" sz="1600" b="0" dirty="0"/>
          </a:p>
          <a:p>
            <a:endParaRPr lang="ru-RU" sz="1600" b="0" dirty="0"/>
          </a:p>
          <a:p>
            <a:endParaRPr lang="ru-RU" sz="1600" b="0" dirty="0">
              <a:hlinkClick r:id="rId3"/>
            </a:endParaRPr>
          </a:p>
          <a:p>
            <a:endParaRPr lang="ru-RU" sz="1600" b="0" dirty="0"/>
          </a:p>
          <a:p>
            <a:endParaRPr lang="ru-RU" sz="1600" b="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2804" y="375802"/>
            <a:ext cx="7696817" cy="829352"/>
          </a:xfrm>
        </p:spPr>
        <p:txBody>
          <a:bodyPr/>
          <a:lstStyle/>
          <a:p>
            <a:pPr algn="ctr"/>
            <a:r>
              <a:rPr lang="ru-RU" sz="2500" dirty="0"/>
              <a:t>Основание применения пониженной ставки УСН</a:t>
            </a:r>
            <a:br>
              <a:rPr lang="ru-RU" sz="2500" dirty="0"/>
            </a:br>
            <a:r>
              <a:rPr lang="ru-RU" sz="2500" dirty="0">
                <a:solidFill>
                  <a:srgbClr val="FF0000"/>
                </a:solidFill>
              </a:rPr>
              <a:t>(</a:t>
            </a:r>
            <a:r>
              <a:rPr lang="ru-RU" sz="1900" dirty="0">
                <a:solidFill>
                  <a:srgbClr val="FF0000"/>
                </a:solidFill>
              </a:rPr>
              <a:t>строки 124 и 624 налоговой декларации)</a:t>
            </a:r>
            <a:endParaRPr lang="ru-RU" sz="25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776"/>
            <a:ext cx="815953" cy="421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120109"/>
              </p:ext>
            </p:extLst>
          </p:nvPr>
        </p:nvGraphicFramePr>
        <p:xfrm>
          <a:off x="1185400" y="3306495"/>
          <a:ext cx="6957922" cy="4942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143"/>
                <a:gridCol w="630019"/>
                <a:gridCol w="291438"/>
                <a:gridCol w="291438"/>
                <a:gridCol w="291438"/>
                <a:gridCol w="291438"/>
                <a:gridCol w="291438"/>
                <a:gridCol w="291438"/>
                <a:gridCol w="291438"/>
                <a:gridCol w="291438"/>
                <a:gridCol w="291438"/>
                <a:gridCol w="291438"/>
                <a:gridCol w="291438"/>
                <a:gridCol w="291438"/>
                <a:gridCol w="291438"/>
                <a:gridCol w="291438"/>
                <a:gridCol w="291438"/>
                <a:gridCol w="291438"/>
                <a:gridCol w="291438"/>
                <a:gridCol w="291438"/>
                <a:gridCol w="291438"/>
                <a:gridCol w="291438"/>
              </a:tblGrid>
              <a:tr h="23455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строка 124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∕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</a:tr>
              <a:tr h="12958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статья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пункт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подпункт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58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закона </a:t>
                      </a:r>
                      <a:r>
                        <a:rPr lang="ru-RU" sz="700" u="none" strike="noStrike" dirty="0" smtClean="0">
                          <a:effectLst/>
                        </a:rPr>
                        <a:t>166-оз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335431"/>
              </p:ext>
            </p:extLst>
          </p:nvPr>
        </p:nvGraphicFramePr>
        <p:xfrm>
          <a:off x="1185401" y="4237171"/>
          <a:ext cx="6957938" cy="5053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5297"/>
                <a:gridCol w="633321"/>
                <a:gridCol w="292966"/>
                <a:gridCol w="292966"/>
                <a:gridCol w="292966"/>
                <a:gridCol w="292966"/>
                <a:gridCol w="292966"/>
                <a:gridCol w="292966"/>
                <a:gridCol w="292966"/>
                <a:gridCol w="292966"/>
                <a:gridCol w="292966"/>
                <a:gridCol w="292966"/>
                <a:gridCol w="292966"/>
                <a:gridCol w="292966"/>
                <a:gridCol w="292966"/>
                <a:gridCol w="292966"/>
                <a:gridCol w="292966"/>
                <a:gridCol w="292966"/>
                <a:gridCol w="292966"/>
                <a:gridCol w="292966"/>
                <a:gridCol w="292966"/>
                <a:gridCol w="292966"/>
              </a:tblGrid>
              <a:tr h="24621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строка 124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∕</a:t>
                      </a:r>
                      <a:endParaRPr lang="ru-RU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ctr"/>
                </a:tc>
              </a:tr>
              <a:tr h="12958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статья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пункт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подпункт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58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закона </a:t>
                      </a:r>
                      <a:r>
                        <a:rPr lang="ru-RU" sz="700" u="none" strike="noStrike" dirty="0" smtClean="0">
                          <a:effectLst/>
                        </a:rPr>
                        <a:t>166-оз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45" marR="8145" marT="6479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12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5" y="220567"/>
            <a:ext cx="8166394" cy="7347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300" dirty="0"/>
              <a:t>Региональные меры поддержки по специальным налоговым режимам налогообложения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4531069"/>
            <a:ext cx="619711" cy="473875"/>
          </a:xfrm>
          <a:prstGeom prst="rect">
            <a:avLst/>
          </a:prstGeom>
        </p:spPr>
        <p:txBody>
          <a:bodyPr lIns="81630" tIns="40815" rIns="81630" bIns="40815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2" name="Надпись 2"/>
          <p:cNvSpPr txBox="1">
            <a:spLocks noChangeArrowheads="1"/>
          </p:cNvSpPr>
          <p:nvPr/>
        </p:nvSpPr>
        <p:spPr bwMode="auto">
          <a:xfrm>
            <a:off x="961040" y="1592090"/>
            <a:ext cx="7450519" cy="3379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indent="357805" algn="just">
              <a:lnSpc>
                <a:spcPct val="110000"/>
              </a:lnSpc>
            </a:pPr>
            <a:r>
              <a:rPr lang="ru-RU" sz="20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налогоплательщиков, осуществляющих деятельность в ряде пострадавших отраслей экономики </a:t>
            </a:r>
            <a:r>
              <a:rPr lang="ru-RU" sz="20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 2021-2022 годы </a:t>
            </a:r>
            <a:r>
              <a:rPr lang="ru-RU" sz="2000" b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предусмотрено </a:t>
            </a:r>
            <a:r>
              <a:rPr lang="ru-RU" sz="2000" b="1" dirty="0" smtClean="0">
                <a:solidFill>
                  <a:schemeClr val="accent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продление </a:t>
            </a:r>
            <a:r>
              <a:rPr lang="ru-RU" sz="2000" b="1" dirty="0">
                <a:solidFill>
                  <a:schemeClr val="accent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пониженных </a:t>
            </a:r>
            <a:r>
              <a:rPr lang="ru-RU" sz="2000" b="1" dirty="0">
                <a:solidFill>
                  <a:schemeClr val="accent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налоговых ставок по </a:t>
            </a:r>
            <a:r>
              <a:rPr lang="ru-RU" sz="2000" b="1" dirty="0">
                <a:solidFill>
                  <a:schemeClr val="accent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УСН на 2022 </a:t>
            </a:r>
            <a:r>
              <a:rPr lang="ru-RU" sz="2000" b="1" dirty="0" smtClean="0">
                <a:solidFill>
                  <a:schemeClr val="accent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год.</a:t>
            </a:r>
            <a:endParaRPr lang="ru-RU" sz="2000" b="1" dirty="0">
              <a:solidFill>
                <a:schemeClr val="accent6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indent="357805" algn="just">
              <a:lnSpc>
                <a:spcPct val="110000"/>
              </a:lnSpc>
              <a:buFontTx/>
              <a:buChar char="-"/>
            </a:pPr>
            <a:endParaRPr lang="ru-RU" sz="1100" b="1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indent="357805" algn="just">
              <a:lnSpc>
                <a:spcPct val="110000"/>
              </a:lnSpc>
            </a:pPr>
            <a:endParaRPr lang="ru-RU" sz="1900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indent="357805" algn="just">
              <a:lnSpc>
                <a:spcPct val="110000"/>
              </a:lnSpc>
            </a:pPr>
            <a:endParaRPr lang="ru-RU" sz="1700" dirty="0">
              <a:solidFill>
                <a:srgbClr val="00B0F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776"/>
            <a:ext cx="815953" cy="421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401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356" y="1151243"/>
            <a:ext cx="8558861" cy="3796771"/>
          </a:xfrm>
        </p:spPr>
        <p:txBody>
          <a:bodyPr vert="horz" lIns="81630" tIns="40815" rIns="81630" bIns="40815" rtlCol="0">
            <a:noAutofit/>
          </a:bodyPr>
          <a:lstStyle/>
          <a:p>
            <a:pPr marL="0" indent="357805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Ставка 1 процент </a:t>
            </a:r>
            <a:r>
              <a:rPr lang="ru-RU" sz="1600" b="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 2021 - 2022 годы 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установлена для организаций и индивидуальных предпринимателей, 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осуществляющих:</a:t>
            </a:r>
          </a:p>
          <a:p>
            <a:pPr marL="0" indent="30991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1) деятельность 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гостиниц и предприятий общественного питания (классы по ОКВЭД 55, 56, за исключением подкласса 56.3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);</a:t>
            </a:r>
          </a:p>
          <a:p>
            <a:pPr marL="0" indent="30991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 деятельность туристических агентств и прочих организаций, представляющих услуги в сфере туризма (класс 79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);</a:t>
            </a:r>
          </a:p>
          <a:p>
            <a:pPr marL="0" indent="30991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 деятельность по организации конференций и выставок (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подкласс 82.3);</a:t>
            </a:r>
          </a:p>
          <a:p>
            <a:pPr marL="0" indent="30991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 образование (класс 85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);</a:t>
            </a:r>
          </a:p>
          <a:p>
            <a:pPr marL="0" indent="30991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 деятельность в области здравоохранения и социальных услуг (классы 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86-88);</a:t>
            </a:r>
          </a:p>
          <a:p>
            <a:pPr marL="0" indent="30991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 деятельность</a:t>
            </a:r>
            <a:r>
              <a:rPr lang="ru-RU" sz="11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</a:t>
            </a:r>
            <a:r>
              <a:rPr lang="ru-RU" sz="11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области</a:t>
            </a:r>
            <a:r>
              <a:rPr lang="ru-RU" sz="11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культуры,</a:t>
            </a:r>
            <a:r>
              <a:rPr lang="ru-RU" sz="11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спорта,</a:t>
            </a:r>
            <a:r>
              <a:rPr lang="ru-RU" sz="11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организации</a:t>
            </a:r>
            <a:r>
              <a:rPr lang="ru-RU" sz="11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досуга</a:t>
            </a:r>
            <a:r>
              <a:rPr lang="ru-RU" sz="11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</a:t>
            </a:r>
            <a:r>
              <a:rPr lang="ru-RU" sz="11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развлечений (классы 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90-93);</a:t>
            </a:r>
          </a:p>
          <a:p>
            <a:pPr marL="0" indent="309910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 представление прочих видов услуг (группы 96.02, 96.04</a:t>
            </a:r>
            <a:r>
              <a:rPr lang="ru-RU" sz="16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).</a:t>
            </a:r>
          </a:p>
          <a:p>
            <a:pPr marL="0" indent="357805" algn="just">
              <a:lnSpc>
                <a:spcPct val="110000"/>
              </a:lnSpc>
              <a:spcBef>
                <a:spcPct val="0"/>
              </a:spcBef>
            </a:pPr>
            <a:endParaRPr lang="ru-RU" sz="1600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357805" algn="just">
              <a:lnSpc>
                <a:spcPct val="110000"/>
              </a:lnSpc>
              <a:spcBef>
                <a:spcPct val="0"/>
              </a:spcBef>
            </a:pPr>
            <a:r>
              <a:rPr lang="ru-RU" sz="1600" b="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Основание</a:t>
            </a:r>
            <a:r>
              <a:rPr lang="ru-RU" sz="1600" b="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Закон </a:t>
            </a:r>
            <a:r>
              <a:rPr lang="ru-RU" sz="1600" b="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ХМАО - </a:t>
            </a:r>
            <a:r>
              <a:rPr lang="ru-RU" sz="1600" b="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Югры от 30.12.2008 </a:t>
            </a:r>
            <a:r>
              <a:rPr lang="en-US" sz="1600" b="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 166-</a:t>
            </a:r>
            <a:r>
              <a:rPr lang="ru-RU" sz="1600" b="0" dirty="0" err="1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оз</a:t>
            </a:r>
            <a:r>
              <a:rPr lang="ru-RU" sz="1600" b="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600" b="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«О </a:t>
            </a:r>
            <a:r>
              <a:rPr lang="ru-RU" sz="1600" b="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ставках налога, уплачиваемого в связи с применением упрощенной системы </a:t>
            </a:r>
            <a:r>
              <a:rPr lang="ru-RU" sz="1600" b="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налогообложения»</a:t>
            </a:r>
            <a:endParaRPr lang="ru-RU" sz="1600" b="0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357805" algn="just">
              <a:lnSpc>
                <a:spcPct val="110000"/>
              </a:lnSpc>
              <a:spcBef>
                <a:spcPct val="0"/>
              </a:spcBef>
            </a:pPr>
            <a:endParaRPr lang="ru-RU" sz="1600" b="0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7" y="141481"/>
            <a:ext cx="7628561" cy="829352"/>
          </a:xfrm>
        </p:spPr>
        <p:txBody>
          <a:bodyPr vert="horz" lIns="81630" tIns="40815" rIns="81630" bIns="40815" rtlCol="0" anchor="ctr">
            <a:normAutofit/>
          </a:bodyPr>
          <a:lstStyle/>
          <a:p>
            <a:pPr algn="ctr"/>
            <a:r>
              <a:rPr lang="ru-RU" sz="2300" dirty="0"/>
              <a:t>Пониженные </a:t>
            </a:r>
            <a:r>
              <a:rPr lang="ru-RU" sz="2300" dirty="0"/>
              <a:t>ставки по УСН </a:t>
            </a:r>
            <a:br>
              <a:rPr lang="ru-RU" sz="2300" dirty="0"/>
            </a:br>
            <a:r>
              <a:rPr lang="ru-RU" sz="2300" dirty="0"/>
              <a:t>(объект налогообложения доход)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4531069"/>
            <a:ext cx="619711" cy="473875"/>
          </a:xfrm>
          <a:prstGeom prst="rect">
            <a:avLst/>
          </a:prstGeom>
        </p:spPr>
        <p:txBody>
          <a:bodyPr lIns="81630" tIns="40815" rIns="81630" bIns="40815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776"/>
            <a:ext cx="815953" cy="421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305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5" y="220567"/>
            <a:ext cx="8414672" cy="7347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300" dirty="0"/>
              <a:t>Изменения в законодательстве с 01.01.2022</a:t>
            </a:r>
            <a:br>
              <a:rPr lang="ru-RU" sz="2300" dirty="0"/>
            </a:br>
            <a:r>
              <a:rPr lang="ru-RU" sz="2300" dirty="0"/>
              <a:t>ПСН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4" y="4531069"/>
            <a:ext cx="619711" cy="473875"/>
          </a:xfrm>
          <a:prstGeom prst="rect">
            <a:avLst/>
          </a:prstGeom>
        </p:spPr>
        <p:txBody>
          <a:bodyPr lIns="81630" tIns="40815" rIns="81630" bIns="40815"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1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53" y="1020541"/>
            <a:ext cx="427754" cy="340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Надпись 2"/>
          <p:cNvSpPr txBox="1">
            <a:spLocks noChangeArrowheads="1"/>
          </p:cNvSpPr>
          <p:nvPr/>
        </p:nvSpPr>
        <p:spPr bwMode="auto">
          <a:xfrm>
            <a:off x="1123826" y="955312"/>
            <a:ext cx="7758392" cy="470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788959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500" b="1" dirty="0">
                <a:solidFill>
                  <a:srgbClr val="365F91"/>
                </a:solidFill>
                <a:latin typeface="Arial Narrow" pitchFamily="34" charset="0"/>
                <a:cs typeface="Times New Roman" pitchFamily="18" charset="0"/>
              </a:rPr>
              <a:t>РАСШИРЕНИЕ ВИДОВ ДЕЯТЕЛЬНОСТИ В ОТНОШЕНИИ КОТОРЫХ МОЖЕТ ПРИМЕНЯТЬСЯ ПСН В АВТОНОМНОМНОМ ОКРУГЕ;</a:t>
            </a:r>
          </a:p>
          <a:p>
            <a:pPr algn="just" defTabSz="788959" fontAlgn="auto">
              <a:spcBef>
                <a:spcPts val="0"/>
              </a:spcBef>
              <a:spcAft>
                <a:spcPts val="0"/>
              </a:spcAft>
            </a:pPr>
            <a:endParaRPr lang="ru-RU" altLang="ru-RU" sz="1500" b="1" dirty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788959" fontAlgn="auto">
              <a:spcBef>
                <a:spcPts val="0"/>
              </a:spcBef>
              <a:spcAft>
                <a:spcPts val="0"/>
              </a:spcAft>
            </a:pPr>
            <a:endParaRPr lang="ru-RU" altLang="ru-RU" sz="1500" b="1" dirty="0">
              <a:solidFill>
                <a:srgbClr val="365F91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 defTabSz="788959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500" b="1" dirty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ВЫДЕЛЕНИЕ КАК САМОСТОЯТЕЛЬНОГО ВИДА </a:t>
            </a:r>
            <a:r>
              <a:rPr lang="ru-RU" altLang="ru-RU" sz="1500" b="1" dirty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ДЕЯТЕЛЬНОСТИ  </a:t>
            </a:r>
            <a:r>
              <a:rPr lang="ru-RU" altLang="ru-RU" sz="1500" b="1" dirty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В ЦЕЛЯХ ПРИМЕНЕНИЯ ПСН «ДЕЯТЕЛЬНОСТЬ ПО ОСУЩЕСТВЛЕНИЮ ТОРГОВЛИ ЧЕРЕЗ АВТОМАТЫ</a:t>
            </a:r>
            <a:r>
              <a:rPr lang="ru-RU" altLang="ru-RU" sz="1500" b="1" dirty="0">
                <a:solidFill>
                  <a:srgbClr val="365F9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».</a:t>
            </a:r>
          </a:p>
          <a:p>
            <a:pPr algn="just" defTabSz="788959" fontAlgn="auto">
              <a:spcBef>
                <a:spcPts val="0"/>
              </a:spcBef>
              <a:spcAft>
                <a:spcPts val="0"/>
              </a:spcAft>
            </a:pPr>
            <a:endParaRPr lang="ru-RU" altLang="ru-RU" sz="15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  <a:p>
            <a:pPr algn="just" defTabSz="788959" fontAlgn="auto">
              <a:spcBef>
                <a:spcPts val="0"/>
              </a:spcBef>
              <a:spcAft>
                <a:spcPts val="0"/>
              </a:spcAft>
            </a:pPr>
            <a:endParaRPr lang="ru-RU" altLang="ru-RU" sz="1500" b="1" dirty="0">
              <a:solidFill>
                <a:srgbClr val="365F91"/>
              </a:solidFill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 bwMode="auto">
          <a:xfrm>
            <a:off x="786469" y="2718699"/>
            <a:ext cx="7121082" cy="979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28" tIns="40814" rIns="81628" bIns="40814" numCol="1" anchor="ctr" anchorCtr="0" compatLnSpc="1">
            <a:prstTxWarp prst="textNoShape">
              <a:avLst/>
            </a:prstTxWarp>
            <a:norm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just" defTabSz="788959">
              <a:spcBef>
                <a:spcPts val="0"/>
              </a:spcBef>
            </a:pPr>
            <a:r>
              <a:rPr lang="ru-RU" sz="16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Основание: Закон </a:t>
            </a:r>
            <a:r>
              <a:rPr lang="ru-RU" sz="16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ХМАО - Югры от 25.11.2021 </a:t>
            </a:r>
            <a:r>
              <a:rPr lang="ru-RU" sz="16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№ 87-оз «О </a:t>
            </a:r>
            <a:r>
              <a:rPr lang="ru-RU" sz="16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внесении изменений в отдельные законы Ханты-Мансийского автономного округа </a:t>
            </a:r>
            <a:r>
              <a:rPr lang="ru-RU" sz="16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Югры»</a:t>
            </a:r>
            <a:endParaRPr lang="ru-RU" sz="1600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Z:\Мои документы\li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73" y="1793332"/>
            <a:ext cx="427754" cy="340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776"/>
            <a:ext cx="815953" cy="421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891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25480</TotalTime>
  <Words>813</Words>
  <Application>Microsoft Office PowerPoint</Application>
  <PresentationFormat>Экран (16:9)</PresentationFormat>
  <Paragraphs>156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Present_FNS2012_A4</vt:lpstr>
      <vt:lpstr>Презентация PowerPoint</vt:lpstr>
      <vt:lpstr>Льготы для плательщиков УСН</vt:lpstr>
      <vt:lpstr>Для вновь зарегистрированных ИП</vt:lpstr>
      <vt:lpstr>С 01.01.2022 ставка 0 процентов по УСН может применяться в отношении еще 5 видов деятельности</vt:lpstr>
      <vt:lpstr>Презентация PowerPoint</vt:lpstr>
      <vt:lpstr>Основание применения пониженной ставки УСН (строки 124 и 624 налоговой декларации)</vt:lpstr>
      <vt:lpstr>Региональные меры поддержки по специальным налоговым режимам налогообложения</vt:lpstr>
      <vt:lpstr>Пониженные ставки по УСН  (объект налогообложения доход)</vt:lpstr>
      <vt:lpstr>Изменения в законодательстве с 01.01.2022 ПСН</vt:lpstr>
      <vt:lpstr>Презентация PowerPoint</vt:lpstr>
      <vt:lpstr>Благодарю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Евгеньевич Щеглов</dc:creator>
  <cp:lastModifiedBy>Медведев Алексей Сергеевич</cp:lastModifiedBy>
  <cp:revision>413</cp:revision>
  <cp:lastPrinted>2020-12-11T04:39:28Z</cp:lastPrinted>
  <dcterms:created xsi:type="dcterms:W3CDTF">2013-02-14T04:24:52Z</dcterms:created>
  <dcterms:modified xsi:type="dcterms:W3CDTF">2021-12-06T13:25:44Z</dcterms:modified>
</cp:coreProperties>
</file>